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617" r:id="rId3"/>
    <p:sldId id="737" r:id="rId4"/>
    <p:sldId id="739" r:id="rId5"/>
    <p:sldId id="740" r:id="rId6"/>
    <p:sldId id="742" r:id="rId7"/>
    <p:sldId id="741" r:id="rId8"/>
    <p:sldId id="743" r:id="rId9"/>
    <p:sldId id="744" r:id="rId10"/>
    <p:sldId id="745" r:id="rId11"/>
    <p:sldId id="746" r:id="rId12"/>
    <p:sldId id="747" r:id="rId13"/>
    <p:sldId id="749" r:id="rId14"/>
    <p:sldId id="750" r:id="rId15"/>
    <p:sldId id="748" r:id="rId16"/>
    <p:sldId id="751" r:id="rId17"/>
    <p:sldId id="752" r:id="rId18"/>
    <p:sldId id="753" r:id="rId19"/>
    <p:sldId id="754" r:id="rId20"/>
    <p:sldId id="755" r:id="rId21"/>
    <p:sldId id="756" r:id="rId22"/>
    <p:sldId id="758" r:id="rId23"/>
    <p:sldId id="759" r:id="rId24"/>
    <p:sldId id="760" r:id="rId25"/>
    <p:sldId id="757" r:id="rId26"/>
    <p:sldId id="761" r:id="rId27"/>
    <p:sldId id="762" r:id="rId28"/>
    <p:sldId id="763" r:id="rId29"/>
    <p:sldId id="764" r:id="rId30"/>
    <p:sldId id="765" r:id="rId31"/>
    <p:sldId id="766" r:id="rId32"/>
    <p:sldId id="767" r:id="rId33"/>
    <p:sldId id="768" r:id="rId34"/>
    <p:sldId id="769" r:id="rId35"/>
    <p:sldId id="770" r:id="rId36"/>
    <p:sldId id="771" r:id="rId37"/>
    <p:sldId id="772" r:id="rId38"/>
    <p:sldId id="773" r:id="rId39"/>
    <p:sldId id="774" r:id="rId40"/>
    <p:sldId id="775" r:id="rId41"/>
    <p:sldId id="776" r:id="rId42"/>
    <p:sldId id="777" r:id="rId43"/>
    <p:sldId id="778" r:id="rId4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48" autoAdjust="0"/>
    <p:restoredTop sz="94660"/>
  </p:normalViewPr>
  <p:slideViewPr>
    <p:cSldViewPr snapToGrid="0">
      <p:cViewPr varScale="1">
        <p:scale>
          <a:sx n="76" d="100"/>
          <a:sy n="76" d="100"/>
        </p:scale>
        <p:origin x="49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VWO 5.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Kwaliteit van arbeid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46201"/>
            <a:ext cx="8596668" cy="46951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Economen zijn vaak geïnteresseerd in de kwaliteit van arbeid.</a:t>
            </a:r>
          </a:p>
          <a:p>
            <a:r>
              <a:rPr lang="nl-NL" sz="2500" dirty="0" smtClean="0"/>
              <a:t>Waarom?</a:t>
            </a:r>
          </a:p>
          <a:p>
            <a:r>
              <a:rPr lang="nl-NL" sz="2500" dirty="0" smtClean="0"/>
              <a:t>Zegt iets over hoe snel/goed mensen werken, is in een wereldeconomie waar mensen met elkaar concurreren belangrijk.</a:t>
            </a:r>
          </a:p>
          <a:p>
            <a:r>
              <a:rPr lang="nl-NL" sz="2500" dirty="0" smtClean="0"/>
              <a:t>Tenslotte: bepaald hoeveel de productiefactor arbeid kost.</a:t>
            </a:r>
          </a:p>
          <a:p>
            <a:r>
              <a:rPr lang="nl-NL" sz="2500" dirty="0" smtClean="0"/>
              <a:t>Wat bepaald deze kwaliteit?</a:t>
            </a:r>
          </a:p>
          <a:p>
            <a:r>
              <a:rPr lang="nl-NL" sz="2500" dirty="0" smtClean="0"/>
              <a:t>Scholing, specialisatie, ervaring, gezondheid.</a:t>
            </a:r>
          </a:p>
          <a:p>
            <a:endParaRPr lang="nl-NL" sz="2500" dirty="0"/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2757445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goed kunnen wij concurreren?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4300" y="1143000"/>
            <a:ext cx="9159702" cy="4898363"/>
          </a:xfrm>
        </p:spPr>
        <p:txBody>
          <a:bodyPr>
            <a:noAutofit/>
          </a:bodyPr>
          <a:lstStyle/>
          <a:p>
            <a:r>
              <a:rPr lang="nl-NL" sz="2300" dirty="0" smtClean="0"/>
              <a:t>Is afhankelijk van 2 factoren:</a:t>
            </a:r>
          </a:p>
          <a:p>
            <a:r>
              <a:rPr lang="nl-NL" sz="2300" dirty="0" smtClean="0"/>
              <a:t>Hoeveel kunnen we per tijdseenheid maken. </a:t>
            </a:r>
            <a:endParaRPr lang="nl-NL" sz="2300" dirty="0"/>
          </a:p>
          <a:p>
            <a:r>
              <a:rPr lang="nl-NL" sz="2300" dirty="0" smtClean="0"/>
              <a:t>Noemen we </a:t>
            </a:r>
            <a:r>
              <a:rPr lang="nl-NL" sz="2300" b="1" dirty="0" smtClean="0"/>
              <a:t>arbeidsproductiviteit</a:t>
            </a:r>
          </a:p>
          <a:p>
            <a:r>
              <a:rPr lang="nl-NL" sz="2300" dirty="0" smtClean="0"/>
              <a:t>Hoeveel kost het om iemand een tijdseenheid te laten werken.</a:t>
            </a:r>
          </a:p>
          <a:p>
            <a:r>
              <a:rPr lang="nl-NL" sz="2300" dirty="0" smtClean="0"/>
              <a:t>Noemen we </a:t>
            </a:r>
            <a:r>
              <a:rPr lang="nl-NL" sz="2300" b="1" dirty="0" smtClean="0"/>
              <a:t>loonkosten werknemer.</a:t>
            </a:r>
          </a:p>
          <a:p>
            <a:r>
              <a:rPr lang="nl-NL" sz="2300" dirty="0" smtClean="0"/>
              <a:t>Als we de </a:t>
            </a:r>
            <a:r>
              <a:rPr lang="nl-NL" sz="2300" b="1" dirty="0" smtClean="0"/>
              <a:t>loonkosten per werknemer/ arbeidsproductiviteit = loonkosten per product</a:t>
            </a:r>
          </a:p>
          <a:p>
            <a:r>
              <a:rPr lang="nl-NL" sz="2300" dirty="0" smtClean="0"/>
              <a:t>Tenslotte, als ik 5 producten per uur maak, en ik kost 60 euro per uur. Dan kost dit per product 60/ 5 = 12 aan arbeid.</a:t>
            </a:r>
          </a:p>
          <a:p>
            <a:r>
              <a:rPr lang="nl-NL" sz="2300" dirty="0" smtClean="0"/>
              <a:t>Vaak kijken wij naar de ontwikkeling van de loonkosten per product.</a:t>
            </a:r>
          </a:p>
          <a:p>
            <a:r>
              <a:rPr lang="nl-NL" sz="2300" dirty="0" smtClean="0"/>
              <a:t>Hiervoor gebruiken we dezelfde formule alleen maken we gebruik van indexcijfers.</a:t>
            </a:r>
          </a:p>
          <a:p>
            <a:endParaRPr lang="nl-NL" sz="2300" dirty="0" smtClean="0"/>
          </a:p>
          <a:p>
            <a:endParaRPr lang="nl-NL" sz="2300" dirty="0" smtClean="0"/>
          </a:p>
          <a:p>
            <a:endParaRPr lang="nl-NL" sz="2300" dirty="0"/>
          </a:p>
        </p:txBody>
      </p:sp>
    </p:spTree>
    <p:extLst>
      <p:ext uri="{BB962C8B-B14F-4D97-AF65-F5344CB8AC3E}">
        <p14:creationId xmlns:p14="http://schemas.microsoft.com/office/powerpoint/2010/main" val="401590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Maak opgave 3.4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2900" y="2024931"/>
            <a:ext cx="4926932" cy="47488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Lesstof van vandaag t/m </a:t>
            </a:r>
            <a:r>
              <a:rPr lang="nl-NL" sz="2500" dirty="0" smtClean="0"/>
              <a:t>3.7</a:t>
            </a:r>
            <a:endParaRPr lang="nl-NL" sz="2500" dirty="0" smtClean="0"/>
          </a:p>
          <a:p>
            <a:r>
              <a:rPr lang="nl-NL" sz="2500" dirty="0"/>
              <a:t>6</a:t>
            </a:r>
            <a:r>
              <a:rPr lang="nl-NL" sz="2500" dirty="0" smtClean="0"/>
              <a:t> </a:t>
            </a:r>
            <a:r>
              <a:rPr lang="nl-NL" sz="2500" dirty="0" smtClean="0"/>
              <a:t>minuten </a:t>
            </a:r>
            <a:r>
              <a:rPr lang="nl-NL" sz="2500" dirty="0" smtClean="0"/>
              <a:t>de tijd.</a:t>
            </a:r>
          </a:p>
          <a:p>
            <a:r>
              <a:rPr lang="nl-NL" sz="2500" dirty="0" smtClean="0"/>
              <a:t>Kom je er niet uit? </a:t>
            </a:r>
            <a:r>
              <a:rPr lang="nl-NL" sz="2500" dirty="0" smtClean="0"/>
              <a:t>Lees bijbehorende theorie.</a:t>
            </a:r>
            <a:endParaRPr lang="nl-NL" sz="2500" dirty="0"/>
          </a:p>
          <a:p>
            <a:endParaRPr lang="nl-NL" sz="2500" dirty="0" smtClean="0"/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2941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4035"/>
          <a:stretch/>
        </p:blipFill>
        <p:spPr>
          <a:xfrm>
            <a:off x="0" y="-9931"/>
            <a:ext cx="12192000" cy="61953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0290"/>
          <a:stretch/>
        </p:blipFill>
        <p:spPr>
          <a:xfrm>
            <a:off x="0" y="-9931"/>
            <a:ext cx="12192000" cy="115293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8182"/>
          <a:stretch/>
        </p:blipFill>
        <p:spPr>
          <a:xfrm>
            <a:off x="0" y="-9931"/>
            <a:ext cx="12192000" cy="162283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4436"/>
          <a:stretch/>
        </p:blipFill>
        <p:spPr>
          <a:xfrm>
            <a:off x="0" y="-9931"/>
            <a:ext cx="12192000" cy="2156231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35928"/>
          <a:stretch/>
        </p:blipFill>
        <p:spPr>
          <a:xfrm>
            <a:off x="0" y="-9931"/>
            <a:ext cx="12192000" cy="248643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20219"/>
          <a:stretch/>
        </p:blipFill>
        <p:spPr>
          <a:xfrm>
            <a:off x="0" y="-9931"/>
            <a:ext cx="12192000" cy="3096031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931"/>
            <a:ext cx="12192000" cy="388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684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Ga zo nog verder oefenen hiermee, eerst even kijken naar kwantiteit van arbeid.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803401"/>
            <a:ext cx="8664402" cy="4225262"/>
          </a:xfrm>
        </p:spPr>
        <p:txBody>
          <a:bodyPr>
            <a:noAutofit/>
          </a:bodyPr>
          <a:lstStyle/>
          <a:p>
            <a:r>
              <a:rPr lang="nl-NL" sz="2500" dirty="0" smtClean="0"/>
              <a:t>Kwantiteit van arbeid.</a:t>
            </a:r>
          </a:p>
          <a:p>
            <a:r>
              <a:rPr lang="nl-NL" sz="2500" dirty="0" smtClean="0"/>
              <a:t>Omvang van de bevolking.</a:t>
            </a:r>
          </a:p>
          <a:p>
            <a:r>
              <a:rPr lang="nl-NL" sz="2500" dirty="0" smtClean="0"/>
              <a:t>Samenstelling van de bevolking (vergrijzing)</a:t>
            </a:r>
          </a:p>
          <a:p>
            <a:r>
              <a:rPr lang="nl-NL" sz="2500" dirty="0" smtClean="0"/>
              <a:t>Participatiegraad</a:t>
            </a:r>
          </a:p>
          <a:p>
            <a:r>
              <a:rPr lang="nl-NL" sz="2500" dirty="0" smtClean="0"/>
              <a:t>Bruto participatiegraad = beroepsbevolking  (werkende en werkloze tussen 15-aow) / potentiele beroepsbevolking (iedereen tussen 15-aow) *100</a:t>
            </a:r>
          </a:p>
          <a:p>
            <a:r>
              <a:rPr lang="nl-NL" sz="2500" dirty="0" smtClean="0"/>
              <a:t>Netto participatiegraad = werkzame beroepsbevolking / potentiele beroepsbevolking * 100</a:t>
            </a:r>
          </a:p>
          <a:p>
            <a:r>
              <a:rPr lang="nl-NL" sz="2500" dirty="0" smtClean="0"/>
              <a:t>Wetgeving, leerplichtleeftijd, pensioensleeftijd.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227231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Maak opgave 3.5 t/m 3.7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2900" y="2024931"/>
            <a:ext cx="4926932" cy="47488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Lesstof van vandaag t/m </a:t>
            </a:r>
            <a:r>
              <a:rPr lang="nl-NL" sz="2500" dirty="0" smtClean="0"/>
              <a:t>3.7</a:t>
            </a:r>
            <a:endParaRPr lang="nl-NL" sz="2500" dirty="0" smtClean="0"/>
          </a:p>
          <a:p>
            <a:r>
              <a:rPr lang="nl-NL" sz="2500" dirty="0" smtClean="0"/>
              <a:t>10-12 </a:t>
            </a:r>
            <a:r>
              <a:rPr lang="nl-NL" sz="2500" dirty="0" smtClean="0"/>
              <a:t>minuten </a:t>
            </a:r>
            <a:r>
              <a:rPr lang="nl-NL" sz="2500" dirty="0" smtClean="0"/>
              <a:t>de tijd.</a:t>
            </a:r>
          </a:p>
          <a:p>
            <a:r>
              <a:rPr lang="nl-NL" sz="2500" dirty="0" smtClean="0"/>
              <a:t>Kom je er niet uit? </a:t>
            </a:r>
            <a:r>
              <a:rPr lang="nl-NL" sz="2500" dirty="0" smtClean="0"/>
              <a:t>Lees bijbehorende theorie.</a:t>
            </a:r>
          </a:p>
          <a:p>
            <a:r>
              <a:rPr lang="nl-NL" sz="2500" dirty="0" smtClean="0"/>
              <a:t>3.6 = gebruik hiervoor indexcijfers.</a:t>
            </a:r>
            <a:endParaRPr lang="nl-NL" sz="2500" dirty="0"/>
          </a:p>
          <a:p>
            <a:endParaRPr lang="nl-NL" sz="2500" dirty="0" smtClean="0"/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52161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3976"/>
          <a:stretch/>
        </p:blipFill>
        <p:spPr>
          <a:xfrm>
            <a:off x="0" y="0"/>
            <a:ext cx="12192000" cy="10922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4660"/>
          <a:stretch/>
        </p:blipFill>
        <p:spPr>
          <a:xfrm>
            <a:off x="0" y="0"/>
            <a:ext cx="12192000" cy="17272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r="45938" b="46897"/>
          <a:stretch/>
        </p:blipFill>
        <p:spPr>
          <a:xfrm>
            <a:off x="0" y="0"/>
            <a:ext cx="6591300" cy="36195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r="38333" b="45407"/>
          <a:stretch/>
        </p:blipFill>
        <p:spPr>
          <a:xfrm>
            <a:off x="0" y="0"/>
            <a:ext cx="7518400" cy="37211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r="32396" b="46151"/>
          <a:stretch/>
        </p:blipFill>
        <p:spPr>
          <a:xfrm>
            <a:off x="0" y="0"/>
            <a:ext cx="8242300" cy="367030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r="25208" b="47083"/>
          <a:stretch/>
        </p:blipFill>
        <p:spPr>
          <a:xfrm>
            <a:off x="0" y="0"/>
            <a:ext cx="9118600" cy="360680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45592"/>
          <a:stretch/>
        </p:blipFill>
        <p:spPr>
          <a:xfrm>
            <a:off x="0" y="0"/>
            <a:ext cx="12192000" cy="3708400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349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2: structuur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39700" y="1333501"/>
            <a:ext cx="10071100" cy="4707862"/>
          </a:xfrm>
        </p:spPr>
        <p:txBody>
          <a:bodyPr>
            <a:noAutofit/>
          </a:bodyPr>
          <a:lstStyle/>
          <a:p>
            <a:r>
              <a:rPr lang="nl-NL" sz="2500" dirty="0" smtClean="0"/>
              <a:t>De structuurzijde van de economie, wordt er niet gekeken naar wat er geproduceerd wordt (wordt vaak bepaald door de vraag)</a:t>
            </a:r>
          </a:p>
          <a:p>
            <a:r>
              <a:rPr lang="nl-NL" sz="2500" dirty="0" smtClean="0"/>
              <a:t>Maar wat er geproduceerd kan worden (wordt bepaald door het aanbod)</a:t>
            </a:r>
          </a:p>
          <a:p>
            <a:r>
              <a:rPr lang="nl-NL" sz="2500" dirty="0" smtClean="0"/>
              <a:t>Noemen we: </a:t>
            </a:r>
            <a:r>
              <a:rPr lang="nl-NL" sz="2500" b="1" dirty="0" smtClean="0"/>
              <a:t>de productiecapaciteit.</a:t>
            </a:r>
          </a:p>
          <a:p>
            <a:r>
              <a:rPr lang="nl-NL" sz="2500" dirty="0" smtClean="0"/>
              <a:t>Vaak willen we wel de verhouding weten tussen de productie en productie capaciteit.</a:t>
            </a:r>
          </a:p>
          <a:p>
            <a:r>
              <a:rPr lang="nl-NL" sz="2500" dirty="0" smtClean="0"/>
              <a:t>Dit is de </a:t>
            </a:r>
            <a:r>
              <a:rPr lang="nl-NL" sz="2500" b="1" dirty="0" smtClean="0"/>
              <a:t>bezettingsgraad: productie / productiecapaciteit * 100</a:t>
            </a:r>
            <a:endParaRPr lang="nl-NL" sz="2500" b="1" dirty="0"/>
          </a:p>
        </p:txBody>
      </p:sp>
    </p:spTree>
    <p:extLst>
      <p:ext uri="{BB962C8B-B14F-4D97-AF65-F5344CB8AC3E}">
        <p14:creationId xmlns:p14="http://schemas.microsoft.com/office/powerpoint/2010/main" val="387356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Kwaliteit van arbeid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46201"/>
            <a:ext cx="8596668" cy="46951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Economen zijn vaak geïnteresseerd in de kwaliteit van arbeid.</a:t>
            </a:r>
          </a:p>
          <a:p>
            <a:r>
              <a:rPr lang="nl-NL" sz="2500" dirty="0" smtClean="0"/>
              <a:t>Waarom?</a:t>
            </a:r>
          </a:p>
          <a:p>
            <a:r>
              <a:rPr lang="nl-NL" sz="2500" dirty="0" smtClean="0"/>
              <a:t>Zegt iets over hoe snel/goed mensen werken, is in een wereldeconomie waar mensen met elkaar concurreren belangrijk.</a:t>
            </a:r>
          </a:p>
          <a:p>
            <a:r>
              <a:rPr lang="nl-NL" sz="2500" dirty="0" smtClean="0"/>
              <a:t>Tenslotte: bepaald hoeveel de productiefactor arbeid kost.</a:t>
            </a:r>
          </a:p>
          <a:p>
            <a:r>
              <a:rPr lang="nl-NL" sz="2500" dirty="0" smtClean="0"/>
              <a:t>Wat bepaald deze kwaliteit?</a:t>
            </a:r>
          </a:p>
          <a:p>
            <a:r>
              <a:rPr lang="nl-NL" sz="2500" dirty="0" smtClean="0"/>
              <a:t>Scholing, specialisatie, ervaring, gezondheid.</a:t>
            </a:r>
          </a:p>
          <a:p>
            <a:endParaRPr lang="nl-NL" sz="2500" dirty="0"/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192041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goed kunnen wij concurreren?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4300" y="1143000"/>
            <a:ext cx="9159702" cy="4898363"/>
          </a:xfrm>
        </p:spPr>
        <p:txBody>
          <a:bodyPr>
            <a:noAutofit/>
          </a:bodyPr>
          <a:lstStyle/>
          <a:p>
            <a:r>
              <a:rPr lang="nl-NL" sz="2300" dirty="0" smtClean="0"/>
              <a:t>Is afhankelijk van 2 factoren:</a:t>
            </a:r>
          </a:p>
          <a:p>
            <a:r>
              <a:rPr lang="nl-NL" sz="2300" dirty="0" smtClean="0"/>
              <a:t>Hoeveel kunnen we per tijdseenheid maken. </a:t>
            </a:r>
            <a:endParaRPr lang="nl-NL" sz="2300" dirty="0"/>
          </a:p>
          <a:p>
            <a:r>
              <a:rPr lang="nl-NL" sz="2300" dirty="0" smtClean="0"/>
              <a:t>Noemen we </a:t>
            </a:r>
            <a:r>
              <a:rPr lang="nl-NL" sz="2300" b="1" dirty="0" smtClean="0"/>
              <a:t>arbeidsproductiviteit</a:t>
            </a:r>
          </a:p>
          <a:p>
            <a:r>
              <a:rPr lang="nl-NL" sz="2300" dirty="0" smtClean="0"/>
              <a:t>Hoeveel kost het om iemand een tijdseenheid te laten werken.</a:t>
            </a:r>
          </a:p>
          <a:p>
            <a:r>
              <a:rPr lang="nl-NL" sz="2300" dirty="0" smtClean="0"/>
              <a:t>Noemen we </a:t>
            </a:r>
            <a:r>
              <a:rPr lang="nl-NL" sz="2300" b="1" dirty="0" smtClean="0"/>
              <a:t>loonkosten werknemer.</a:t>
            </a:r>
          </a:p>
          <a:p>
            <a:r>
              <a:rPr lang="nl-NL" sz="2300" dirty="0" smtClean="0"/>
              <a:t>Als we de </a:t>
            </a:r>
            <a:r>
              <a:rPr lang="nl-NL" sz="2300" b="1" dirty="0" smtClean="0"/>
              <a:t>loonkosten per werknemer/ arbeidsproductiviteit = loonkosten per product</a:t>
            </a:r>
          </a:p>
          <a:p>
            <a:r>
              <a:rPr lang="nl-NL" sz="2300" dirty="0" smtClean="0"/>
              <a:t>Tenslotte, als ik 5 producten per uur maak, en ik kost 60 euro per uur. Dan kost dit per product 60/ 5 = 12 aan arbeid.</a:t>
            </a:r>
          </a:p>
          <a:p>
            <a:r>
              <a:rPr lang="nl-NL" sz="2300" dirty="0" smtClean="0"/>
              <a:t>Vaak kijken wij naar de ontwikkeling van de loonkosten per product.</a:t>
            </a:r>
          </a:p>
          <a:p>
            <a:r>
              <a:rPr lang="nl-NL" sz="2300" dirty="0" smtClean="0"/>
              <a:t>Hiervoor gebruiken we dezelfde formule alleen maken we gebruik van indexcijfers.</a:t>
            </a:r>
          </a:p>
          <a:p>
            <a:endParaRPr lang="nl-NL" sz="2300" dirty="0" smtClean="0"/>
          </a:p>
          <a:p>
            <a:endParaRPr lang="nl-NL" sz="2300" dirty="0" smtClean="0"/>
          </a:p>
          <a:p>
            <a:endParaRPr lang="nl-NL" sz="2300" dirty="0"/>
          </a:p>
        </p:txBody>
      </p:sp>
    </p:spTree>
    <p:extLst>
      <p:ext uri="{BB962C8B-B14F-4D97-AF65-F5344CB8AC3E}">
        <p14:creationId xmlns:p14="http://schemas.microsoft.com/office/powerpoint/2010/main" val="3723199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Aankomende les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8916" y="2198689"/>
            <a:ext cx="9468852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Les 1: </a:t>
            </a:r>
            <a:r>
              <a:rPr lang="nl-NL" sz="2500" dirty="0" smtClean="0"/>
              <a:t>3.1 t/m 3.7 (structuur arbeid)</a:t>
            </a:r>
            <a:endParaRPr lang="nl-NL" sz="2500" dirty="0" smtClean="0"/>
          </a:p>
          <a:p>
            <a:r>
              <a:rPr lang="nl-NL" sz="2500" dirty="0" smtClean="0"/>
              <a:t>Les 2: </a:t>
            </a:r>
            <a:r>
              <a:rPr lang="nl-NL" sz="2500" dirty="0" smtClean="0"/>
              <a:t>3.8 t/m 3.15 (structuur kapitaal/natuur/ondernemerschap).</a:t>
            </a:r>
          </a:p>
          <a:p>
            <a:r>
              <a:rPr lang="nl-NL" sz="2500" dirty="0" smtClean="0"/>
              <a:t>Les </a:t>
            </a:r>
            <a:r>
              <a:rPr lang="nl-NL" sz="2500" dirty="0" smtClean="0"/>
              <a:t>3: </a:t>
            </a:r>
            <a:r>
              <a:rPr lang="nl-NL" sz="2500" dirty="0" smtClean="0"/>
              <a:t>3.16 t/m 3.19 (conjunctuur, tevens het wekelijkse huiswerkcontrole momentje)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20602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kwantiteit van arbeid.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803401"/>
            <a:ext cx="8664402" cy="4225262"/>
          </a:xfrm>
        </p:spPr>
        <p:txBody>
          <a:bodyPr>
            <a:noAutofit/>
          </a:bodyPr>
          <a:lstStyle/>
          <a:p>
            <a:r>
              <a:rPr lang="nl-NL" sz="2500" dirty="0" smtClean="0"/>
              <a:t>Kwantiteit van arbeid.</a:t>
            </a:r>
          </a:p>
          <a:p>
            <a:r>
              <a:rPr lang="nl-NL" sz="2500" dirty="0" smtClean="0"/>
              <a:t>Omvang van de bevolking.</a:t>
            </a:r>
          </a:p>
          <a:p>
            <a:r>
              <a:rPr lang="nl-NL" sz="2500" dirty="0" smtClean="0"/>
              <a:t>Samenstelling van de bevolking (vergrijzing)</a:t>
            </a:r>
          </a:p>
          <a:p>
            <a:r>
              <a:rPr lang="nl-NL" sz="2500" dirty="0" smtClean="0"/>
              <a:t>Participatiegraad</a:t>
            </a:r>
          </a:p>
          <a:p>
            <a:r>
              <a:rPr lang="nl-NL" sz="2500" dirty="0" smtClean="0"/>
              <a:t>Bruto participatiegraad = beroepsbevolking  (werkende en werkloze tussen 15-aow) / potentiele beroepsbevolking (iedereen tussen 15-aow) *100</a:t>
            </a:r>
          </a:p>
          <a:p>
            <a:r>
              <a:rPr lang="nl-NL" sz="2500" dirty="0" smtClean="0"/>
              <a:t>Netto participatiegraad = werkzame beroepsbevolking / potentiele beroepsbevolking * 100</a:t>
            </a:r>
          </a:p>
          <a:p>
            <a:r>
              <a:rPr lang="nl-NL" sz="2500" dirty="0" smtClean="0"/>
              <a:t>Wetgeving, leerplichtleeftijd, pensioensleeftijd.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854240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Maak opgave 3.8 t/m 3.10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2900" y="2024931"/>
            <a:ext cx="4926932" cy="47488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Lesstof van vandaag t/m </a:t>
            </a:r>
            <a:r>
              <a:rPr lang="nl-NL" sz="2500" dirty="0" smtClean="0"/>
              <a:t>3.15</a:t>
            </a:r>
          </a:p>
          <a:p>
            <a:r>
              <a:rPr lang="nl-NL" sz="2500" dirty="0" smtClean="0"/>
              <a:t>12-15 </a:t>
            </a:r>
            <a:r>
              <a:rPr lang="nl-NL" sz="2500" dirty="0" smtClean="0"/>
              <a:t>minuten </a:t>
            </a:r>
            <a:r>
              <a:rPr lang="nl-NL" sz="2500" dirty="0" smtClean="0"/>
              <a:t>de tijd.</a:t>
            </a:r>
          </a:p>
          <a:p>
            <a:r>
              <a:rPr lang="nl-NL" sz="2500" dirty="0" smtClean="0"/>
              <a:t>Kom je er niet uit? </a:t>
            </a:r>
            <a:r>
              <a:rPr lang="nl-NL" sz="2500" dirty="0" smtClean="0"/>
              <a:t>Lees bijbehorende theorie.</a:t>
            </a:r>
          </a:p>
          <a:p>
            <a:r>
              <a:rPr lang="nl-NL" sz="2500" dirty="0" smtClean="0"/>
              <a:t>Stijging van een procentpunt = 5% naar 6%</a:t>
            </a:r>
          </a:p>
          <a:p>
            <a:r>
              <a:rPr lang="nl-NL" sz="2500" dirty="0" smtClean="0"/>
              <a:t>Stijgt iets met een procent doe je het getal * 1,01</a:t>
            </a:r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6800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l="-208" t="-88833" r="208" b="88833"/>
          <a:stretch/>
        </p:blipFill>
        <p:spPr>
          <a:xfrm>
            <a:off x="-25400" y="-4165600"/>
            <a:ext cx="12192000" cy="468923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1854"/>
          <a:stretch/>
        </p:blipFill>
        <p:spPr>
          <a:xfrm>
            <a:off x="0" y="1"/>
            <a:ext cx="12192000" cy="8509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9354"/>
          <a:stretch/>
        </p:blipFill>
        <p:spPr>
          <a:xfrm>
            <a:off x="0" y="1"/>
            <a:ext cx="12192000" cy="23749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16312"/>
          <a:stretch/>
        </p:blipFill>
        <p:spPr>
          <a:xfrm>
            <a:off x="0" y="1"/>
            <a:ext cx="12192000" cy="39243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689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430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6178"/>
          <a:stretch/>
        </p:blipFill>
        <p:spPr>
          <a:xfrm>
            <a:off x="0" y="0"/>
            <a:ext cx="12192000" cy="13335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9598"/>
          <a:stretch/>
        </p:blipFill>
        <p:spPr>
          <a:xfrm>
            <a:off x="0" y="0"/>
            <a:ext cx="12192000" cy="17018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1884"/>
          <a:stretch/>
        </p:blipFill>
        <p:spPr>
          <a:xfrm>
            <a:off x="0" y="0"/>
            <a:ext cx="12192000" cy="21336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l="104" t="680" r="-104" b="55759"/>
          <a:stretch/>
        </p:blipFill>
        <p:spPr>
          <a:xfrm>
            <a:off x="12700" y="38100"/>
            <a:ext cx="12192000" cy="24384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39651"/>
          <a:stretch/>
        </p:blipFill>
        <p:spPr>
          <a:xfrm>
            <a:off x="0" y="0"/>
            <a:ext cx="12192000" cy="337820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22407"/>
          <a:stretch/>
        </p:blipFill>
        <p:spPr>
          <a:xfrm>
            <a:off x="0" y="0"/>
            <a:ext cx="12192000" cy="434340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14240"/>
          <a:stretch/>
        </p:blipFill>
        <p:spPr>
          <a:xfrm>
            <a:off x="0" y="0"/>
            <a:ext cx="12192000" cy="4800600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597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965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productiefactor kapitaal.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Naast de productiefactor arbeid hadden we de productiefactor kapitaal/natuur/ondernemerschap</a:t>
            </a:r>
          </a:p>
          <a:p>
            <a:r>
              <a:rPr lang="nl-NL" sz="2500" dirty="0" smtClean="0"/>
              <a:t>Nu kijken naar kapitaal.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18906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Kapitaal: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4300" y="1104901"/>
            <a:ext cx="9159702" cy="4936462"/>
          </a:xfrm>
        </p:spPr>
        <p:txBody>
          <a:bodyPr>
            <a:noAutofit/>
          </a:bodyPr>
          <a:lstStyle/>
          <a:p>
            <a:r>
              <a:rPr lang="nl-NL" sz="2500" dirty="0" smtClean="0"/>
              <a:t>Kwantiteit van kapitaal : hoeveel kapitaal is er aanwezig (zowel in hoeveelheid machines als hoeveelheid beschikbaar geld voor investeren)</a:t>
            </a:r>
          </a:p>
          <a:p>
            <a:r>
              <a:rPr lang="nl-NL" sz="2500" dirty="0" smtClean="0"/>
              <a:t>Kwaliteit van kapitaal : wordt er geïnvesteerd in uitbreidingsinvesteringen.</a:t>
            </a:r>
          </a:p>
          <a:p>
            <a:r>
              <a:rPr lang="nl-NL" sz="2500" dirty="0" smtClean="0"/>
              <a:t>Of door innovatie neemt de productie per tijdseenheid toe.</a:t>
            </a:r>
          </a:p>
          <a:p>
            <a:r>
              <a:rPr lang="nl-NL" sz="2500" dirty="0" smtClean="0"/>
              <a:t>Let op!</a:t>
            </a:r>
          </a:p>
          <a:p>
            <a:r>
              <a:rPr lang="nl-NL" sz="2500" dirty="0" smtClean="0"/>
              <a:t>Innovatie kan ook leiden tot vervanging van arbeid door machines.</a:t>
            </a:r>
          </a:p>
          <a:p>
            <a:r>
              <a:rPr lang="nl-NL" sz="2500" dirty="0" smtClean="0"/>
              <a:t>Noemen we </a:t>
            </a:r>
            <a:r>
              <a:rPr lang="nl-NL" sz="2500" b="1" dirty="0" smtClean="0"/>
              <a:t>arbeidsbesparend.</a:t>
            </a:r>
          </a:p>
          <a:p>
            <a:r>
              <a:rPr lang="nl-NL" sz="2500" dirty="0" smtClean="0"/>
              <a:t>Soms leidt innovatie wel tot milieuvriendelijker produceren.</a:t>
            </a:r>
          </a:p>
          <a:p>
            <a:r>
              <a:rPr lang="nl-NL" sz="2500" dirty="0" smtClean="0"/>
              <a:t>Noemen we </a:t>
            </a:r>
            <a:r>
              <a:rPr lang="nl-NL" sz="2500" b="1" dirty="0" smtClean="0"/>
              <a:t>milieubesparend.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175411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Maak opgave 3.11 t/m 3.13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2900" y="2024931"/>
            <a:ext cx="4926932" cy="47488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Lesstof van vandaag t/m </a:t>
            </a:r>
            <a:r>
              <a:rPr lang="nl-NL" sz="2500" dirty="0" smtClean="0"/>
              <a:t>3.15</a:t>
            </a:r>
          </a:p>
          <a:p>
            <a:r>
              <a:rPr lang="nl-NL" sz="2500" dirty="0" smtClean="0"/>
              <a:t>8-10 </a:t>
            </a:r>
            <a:r>
              <a:rPr lang="nl-NL" sz="2500" dirty="0" smtClean="0"/>
              <a:t>minuten </a:t>
            </a:r>
            <a:r>
              <a:rPr lang="nl-NL" sz="2500" dirty="0" smtClean="0"/>
              <a:t>de tijd.</a:t>
            </a:r>
          </a:p>
          <a:p>
            <a:r>
              <a:rPr lang="nl-NL" sz="2500" dirty="0" smtClean="0"/>
              <a:t>Kom je er niet uit? </a:t>
            </a:r>
            <a:r>
              <a:rPr lang="nl-NL" sz="2500" dirty="0" smtClean="0"/>
              <a:t>Lees bijbehorende theorie.</a:t>
            </a:r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8969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nl-NL" sz="2500" dirty="0" smtClean="0"/>
          </a:p>
          <a:p>
            <a:endParaRPr lang="nl-NL" sz="2500" dirty="0"/>
          </a:p>
          <a:p>
            <a:endParaRPr lang="nl-NL" sz="2500" dirty="0" smtClean="0"/>
          </a:p>
          <a:p>
            <a:endParaRPr lang="nl-NL" sz="2500" dirty="0"/>
          </a:p>
          <a:p>
            <a:endParaRPr lang="nl-NL" sz="2500" dirty="0" smtClean="0"/>
          </a:p>
          <a:p>
            <a:endParaRPr lang="nl-NL" sz="2500" dirty="0"/>
          </a:p>
          <a:p>
            <a:endParaRPr lang="nl-NL" sz="2500" dirty="0" smtClean="0"/>
          </a:p>
          <a:p>
            <a:r>
              <a:rPr lang="nl-NL" sz="2500" dirty="0" smtClean="0"/>
              <a:t>Of: je gaat verbeterde machines aanschaffen om de duurdere arbeiders te vervangen.</a:t>
            </a:r>
            <a:endParaRPr lang="nl-NL" sz="25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53343"/>
          <a:stretch/>
        </p:blipFill>
        <p:spPr>
          <a:xfrm>
            <a:off x="0" y="-2381"/>
            <a:ext cx="12192000" cy="212328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38273"/>
          <a:stretch/>
        </p:blipFill>
        <p:spPr>
          <a:xfrm>
            <a:off x="0" y="-2381"/>
            <a:ext cx="12192000" cy="280908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381"/>
            <a:ext cx="12192000" cy="4550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045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4771"/>
          <a:stretch/>
        </p:blipFill>
        <p:spPr>
          <a:xfrm>
            <a:off x="0" y="1"/>
            <a:ext cx="12192000" cy="12446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6791"/>
          <a:stretch/>
        </p:blipFill>
        <p:spPr>
          <a:xfrm>
            <a:off x="0" y="1"/>
            <a:ext cx="12192000" cy="16383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8553"/>
          <a:stretch/>
        </p:blipFill>
        <p:spPr>
          <a:xfrm>
            <a:off x="0" y="1"/>
            <a:ext cx="12192000" cy="20447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9028"/>
          <a:stretch/>
        </p:blipFill>
        <p:spPr>
          <a:xfrm>
            <a:off x="0" y="1"/>
            <a:ext cx="12192000" cy="25146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27661"/>
          <a:stretch/>
        </p:blipFill>
        <p:spPr>
          <a:xfrm>
            <a:off x="0" y="1"/>
            <a:ext cx="12192000" cy="356870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933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728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Naast kapitaal en arbeid, ook natuur en ondernemerschap.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2500" dirty="0" smtClean="0"/>
              <a:t>Natuur wat speelt een rol:</a:t>
            </a:r>
          </a:p>
          <a:p>
            <a:r>
              <a:rPr lang="nl-NL" sz="2500" dirty="0" smtClean="0"/>
              <a:t>Klimaat. (zon nodig voor mandarijntjes)</a:t>
            </a:r>
          </a:p>
          <a:p>
            <a:r>
              <a:rPr lang="nl-NL" sz="2500" dirty="0" smtClean="0"/>
              <a:t>Natuurlijke hulpbronnen (aardgas/olie)</a:t>
            </a:r>
          </a:p>
          <a:p>
            <a:endParaRPr lang="nl-NL" sz="2500" dirty="0"/>
          </a:p>
          <a:p>
            <a:r>
              <a:rPr lang="nl-NL" sz="2500" dirty="0" smtClean="0"/>
              <a:t>Ondernemerschap:</a:t>
            </a:r>
          </a:p>
          <a:p>
            <a:r>
              <a:rPr lang="nl-NL" sz="2500" dirty="0" smtClean="0"/>
              <a:t>Kennis, inzicht en activiteiten van de ondernemer.</a:t>
            </a:r>
          </a:p>
          <a:p>
            <a:r>
              <a:rPr lang="nl-NL" sz="2500" dirty="0" smtClean="0"/>
              <a:t>Maar ook: hoe makkelijk kunnen ondernemers geld lenen.</a:t>
            </a:r>
          </a:p>
          <a:p>
            <a:endParaRPr lang="nl-NL" sz="2500" dirty="0"/>
          </a:p>
          <a:p>
            <a:pPr marL="0" indent="0">
              <a:buNone/>
            </a:pPr>
            <a:endParaRPr lang="nl-NL" sz="2500" dirty="0" smtClean="0"/>
          </a:p>
          <a:p>
            <a:endParaRPr lang="nl-NL" sz="2500" dirty="0" smtClean="0"/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756739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7107"/>
          <a:stretch/>
        </p:blipFill>
        <p:spPr>
          <a:xfrm>
            <a:off x="0" y="1"/>
            <a:ext cx="12192000" cy="8382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2418"/>
          <a:stretch/>
        </p:blipFill>
        <p:spPr>
          <a:xfrm>
            <a:off x="0" y="1"/>
            <a:ext cx="12192000" cy="11430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76362"/>
          <a:stretch/>
        </p:blipFill>
        <p:spPr>
          <a:xfrm>
            <a:off x="0" y="1"/>
            <a:ext cx="12192000" cy="15367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71869"/>
          <a:stretch/>
        </p:blipFill>
        <p:spPr>
          <a:xfrm>
            <a:off x="0" y="1"/>
            <a:ext cx="12192000" cy="18288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56045"/>
          <a:stretch/>
        </p:blipFill>
        <p:spPr>
          <a:xfrm>
            <a:off x="0" y="1"/>
            <a:ext cx="12192000" cy="285750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35533"/>
          <a:stretch/>
        </p:blipFill>
        <p:spPr>
          <a:xfrm>
            <a:off x="0" y="1"/>
            <a:ext cx="12192000" cy="419100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20296"/>
          <a:stretch/>
        </p:blipFill>
        <p:spPr>
          <a:xfrm>
            <a:off x="0" y="1"/>
            <a:ext cx="12192000" cy="5181600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501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807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knelpunt factor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2500" dirty="0" smtClean="0"/>
              <a:t>Wat bepaald uiteindelijk de productiecapaciteit?</a:t>
            </a:r>
          </a:p>
          <a:p>
            <a:r>
              <a:rPr lang="nl-NL" sz="2500" dirty="0" smtClean="0"/>
              <a:t>De knelpunt factor, de productiefactor waarvan je er het minste hebt.</a:t>
            </a:r>
          </a:p>
          <a:p>
            <a:r>
              <a:rPr lang="nl-NL" sz="2500" dirty="0" smtClean="0"/>
              <a:t>Tenslotte, denk aan Pieter en zijn roeiboten.</a:t>
            </a:r>
          </a:p>
          <a:p>
            <a:r>
              <a:rPr lang="nl-NL" sz="2500" dirty="0" smtClean="0"/>
              <a:t>Als we geen hout hebben om roeiboten te maken, kunnen we 1.352.612 machines hebben, gaan we 0 roeiboten maken</a:t>
            </a:r>
          </a:p>
          <a:p>
            <a:r>
              <a:rPr lang="nl-NL" sz="2500" dirty="0" smtClean="0"/>
              <a:t>Maar al hebben we 525.324 kilo hout, en 1.352.612 machines, als we geen arbeiders hebben om het te maken, gaan we 0 roeiboten maken.</a:t>
            </a:r>
          </a:p>
        </p:txBody>
      </p:sp>
    </p:spTree>
    <p:extLst>
      <p:ext uri="{BB962C8B-B14F-4D97-AF65-F5344CB8AC3E}">
        <p14:creationId xmlns:p14="http://schemas.microsoft.com/office/powerpoint/2010/main" val="906508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Maak opgave 3.14 en 3.15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2900" y="2024931"/>
            <a:ext cx="4926932" cy="47488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Lesstof van vandaag t/m </a:t>
            </a:r>
            <a:r>
              <a:rPr lang="nl-NL" sz="2500" dirty="0" smtClean="0"/>
              <a:t>3.15</a:t>
            </a:r>
          </a:p>
          <a:p>
            <a:r>
              <a:rPr lang="nl-NL" sz="2500" dirty="0" smtClean="0"/>
              <a:t>5-6 </a:t>
            </a:r>
            <a:r>
              <a:rPr lang="nl-NL" sz="2500" dirty="0" smtClean="0"/>
              <a:t>minuten </a:t>
            </a:r>
            <a:r>
              <a:rPr lang="nl-NL" sz="2500" dirty="0" smtClean="0"/>
              <a:t>de tijd.</a:t>
            </a:r>
          </a:p>
          <a:p>
            <a:r>
              <a:rPr lang="nl-NL" sz="2500" dirty="0" smtClean="0"/>
              <a:t>Kom je er niet uit? </a:t>
            </a:r>
            <a:r>
              <a:rPr lang="nl-NL" sz="2500" dirty="0" smtClean="0"/>
              <a:t>Lees bijbehorende theorie.</a:t>
            </a:r>
          </a:p>
          <a:p>
            <a:r>
              <a:rPr lang="nl-NL" sz="2500" dirty="0" smtClean="0"/>
              <a:t>Let op, vrijdag nationale huiswerk controle dag.</a:t>
            </a:r>
            <a:endParaRPr lang="nl-NL" sz="2500" dirty="0" smtClean="0"/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54566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7681"/>
          <a:stretch/>
        </p:blipFill>
        <p:spPr>
          <a:xfrm>
            <a:off x="0" y="0"/>
            <a:ext cx="12192000" cy="19939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4301"/>
          <a:stretch/>
        </p:blipFill>
        <p:spPr>
          <a:xfrm>
            <a:off x="0" y="0"/>
            <a:ext cx="12192000" cy="28194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7714"/>
          <a:stretch/>
        </p:blipFill>
        <p:spPr>
          <a:xfrm>
            <a:off x="0" y="0"/>
            <a:ext cx="12192000" cy="32258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5568"/>
          <a:stretch/>
        </p:blipFill>
        <p:spPr>
          <a:xfrm>
            <a:off x="0" y="0"/>
            <a:ext cx="12192000" cy="39751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22393"/>
          <a:stretch/>
        </p:blipFill>
        <p:spPr>
          <a:xfrm>
            <a:off x="0" y="0"/>
            <a:ext cx="12192000" cy="478790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169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934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3: De knelpunt factor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2500" dirty="0" smtClean="0"/>
              <a:t>Wat bepaald uiteindelijk de productiecapaciteit?</a:t>
            </a:r>
          </a:p>
          <a:p>
            <a:r>
              <a:rPr lang="nl-NL" sz="2500" dirty="0" smtClean="0"/>
              <a:t>De knelpunt factor, de productiefactor waarvan je er het minste hebt.</a:t>
            </a:r>
          </a:p>
          <a:p>
            <a:r>
              <a:rPr lang="nl-NL" sz="2500" dirty="0" smtClean="0"/>
              <a:t>Tenslotte, denk aan Pieter en zijn roeiboten.</a:t>
            </a:r>
          </a:p>
          <a:p>
            <a:r>
              <a:rPr lang="nl-NL" sz="2500" dirty="0" smtClean="0"/>
              <a:t>Als we geen hout hebben om roeiboten te maken, kunnen we 1.352.612 machines hebben, gaan we 0 roeiboten maken</a:t>
            </a:r>
          </a:p>
          <a:p>
            <a:r>
              <a:rPr lang="nl-NL" sz="2500" dirty="0" smtClean="0"/>
              <a:t>Maar al hebben we 525.324 kilo hout, en 1.352.612 machines, als we geen arbeiders hebben om het te maken, gaan we 0 roeiboten maken.</a:t>
            </a:r>
          </a:p>
        </p:txBody>
      </p:sp>
    </p:spTree>
    <p:extLst>
      <p:ext uri="{BB962C8B-B14F-4D97-AF65-F5344CB8AC3E}">
        <p14:creationId xmlns:p14="http://schemas.microsoft.com/office/powerpoint/2010/main" val="2223534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Samengevat: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Arbeid en kapitaal = kwantiteit (hoeveelheid) en kwaliteit.</a:t>
            </a:r>
          </a:p>
          <a:p>
            <a:r>
              <a:rPr lang="nl-NL" sz="2500" dirty="0" smtClean="0"/>
              <a:t>Arbeid </a:t>
            </a:r>
            <a:r>
              <a:rPr lang="nl-NL" sz="2500" dirty="0" smtClean="0">
                <a:sym typeface="Wingdings" panose="05000000000000000000" pitchFamily="2" charset="2"/>
              </a:rPr>
              <a:t> arbeidsproductiviteit en loonkosten.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Kapitaal  invloed op de arbeidsproductiviteit en/of productiecapaciteit.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Natuur = klimaat en natuurlijke hulpbronnen.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Ondernemerschap = </a:t>
            </a:r>
            <a:r>
              <a:rPr lang="nl-NL" sz="2500" dirty="0"/>
              <a:t>Kennis, inzicht en activiteiten van de ondernemer.</a:t>
            </a:r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100203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Oriëntatieopdracht (meest inspirerend antwoord wint de opruimmuziek keuze)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2900" y="2024931"/>
            <a:ext cx="4926932" cy="47488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6 minuten de tijd.</a:t>
            </a:r>
            <a:endParaRPr lang="nl-NL" sz="2500" dirty="0" smtClean="0"/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35266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Conjunctuur: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sz="2500" dirty="0" smtClean="0"/>
              <a:t>Al kunnen we een miljard producten maken.</a:t>
            </a:r>
          </a:p>
          <a:p>
            <a:r>
              <a:rPr lang="nl-NL" sz="2500" dirty="0" smtClean="0"/>
              <a:t>Als niemand het wilt kopen is er geen bedrijf die er een miljard gaat maken.</a:t>
            </a:r>
          </a:p>
          <a:p>
            <a:r>
              <a:rPr lang="nl-NL" sz="2500" dirty="0" smtClean="0"/>
              <a:t>Productie wordt vooral bepaald door hoeveel er verkocht worden.</a:t>
            </a:r>
          </a:p>
          <a:p>
            <a:r>
              <a:rPr lang="nl-NL" sz="2500" dirty="0" smtClean="0"/>
              <a:t>De verkopen zijn afhankelijk van de effectieve vraag = conjunctuur.</a:t>
            </a:r>
          </a:p>
          <a:p>
            <a:r>
              <a:rPr lang="nl-NL" sz="2500" dirty="0" smtClean="0"/>
              <a:t>Maakt alleen de conjunctuur in eigen land uit?</a:t>
            </a:r>
          </a:p>
          <a:p>
            <a:r>
              <a:rPr lang="nl-NL" sz="2500" dirty="0" err="1" smtClean="0"/>
              <a:t>Nopepiedopie</a:t>
            </a:r>
            <a:r>
              <a:rPr lang="nl-NL" sz="2500" dirty="0" smtClean="0"/>
              <a:t>!, Nederland vooral afhankelijk van export, hoe hoger de effectieve vraag/conjunctuur in andere landen, hoe hoger onze export.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943004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Maak opgave 3.16 en 3.17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2900" y="2024931"/>
            <a:ext cx="4926932" cy="47488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Lesstof van vandaag t/m </a:t>
            </a:r>
            <a:r>
              <a:rPr lang="nl-NL" sz="2500" dirty="0" smtClean="0"/>
              <a:t>3.19</a:t>
            </a:r>
          </a:p>
          <a:p>
            <a:r>
              <a:rPr lang="nl-NL" sz="2500" dirty="0" smtClean="0"/>
              <a:t>10-12 </a:t>
            </a:r>
            <a:r>
              <a:rPr lang="nl-NL" sz="2500" dirty="0" smtClean="0"/>
              <a:t>minuten </a:t>
            </a:r>
            <a:r>
              <a:rPr lang="nl-NL" sz="2500" dirty="0" smtClean="0"/>
              <a:t>de tijd.</a:t>
            </a:r>
          </a:p>
          <a:p>
            <a:r>
              <a:rPr lang="nl-NL" sz="2500" dirty="0" smtClean="0"/>
              <a:t>Kom je er niet uit? </a:t>
            </a:r>
            <a:r>
              <a:rPr lang="nl-NL" sz="2500" dirty="0" smtClean="0"/>
              <a:t>Lees bijbehorende theorie.</a:t>
            </a:r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38551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8397"/>
          <a:stretch/>
        </p:blipFill>
        <p:spPr>
          <a:xfrm>
            <a:off x="0" y="1"/>
            <a:ext cx="12192000" cy="4699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9581"/>
          <a:stretch/>
        </p:blipFill>
        <p:spPr>
          <a:xfrm>
            <a:off x="0" y="1"/>
            <a:ext cx="12192000" cy="12319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5782"/>
          <a:stretch/>
        </p:blipFill>
        <p:spPr>
          <a:xfrm>
            <a:off x="0" y="1"/>
            <a:ext cx="12192000" cy="17907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0729"/>
          <a:stretch/>
        </p:blipFill>
        <p:spPr>
          <a:xfrm>
            <a:off x="0" y="1"/>
            <a:ext cx="12192000" cy="24003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049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025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Conjunctuur: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4000" y="1257300"/>
            <a:ext cx="9918700" cy="5003799"/>
          </a:xfrm>
        </p:spPr>
        <p:txBody>
          <a:bodyPr>
            <a:normAutofit fontScale="92500"/>
          </a:bodyPr>
          <a:lstStyle/>
          <a:p>
            <a:r>
              <a:rPr lang="nl-NL" sz="2500" dirty="0" smtClean="0"/>
              <a:t>Onderscheid tussen 2 soorten conjunctuur:</a:t>
            </a:r>
          </a:p>
          <a:p>
            <a:r>
              <a:rPr lang="nl-NL" sz="2500" dirty="0" smtClean="0"/>
              <a:t>Laag conjunctuur (krimp van de economie of groei lager dan de trend)</a:t>
            </a:r>
          </a:p>
          <a:p>
            <a:r>
              <a:rPr lang="nl-NL" sz="2500" dirty="0" smtClean="0"/>
              <a:t>Betekend: weinig/lage vraag.</a:t>
            </a:r>
          </a:p>
          <a:p>
            <a:r>
              <a:rPr lang="nl-NL" sz="2500" dirty="0" smtClean="0"/>
              <a:t>Gevolg: weinig productie </a:t>
            </a:r>
            <a:r>
              <a:rPr lang="nl-NL" sz="2500" dirty="0" smtClean="0">
                <a:sym typeface="Wingdings" panose="05000000000000000000" pitchFamily="2" charset="2"/>
              </a:rPr>
              <a:t> hoge werkloosheid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Voor de overheid: lagere belastinginkomsten, hogere sociale uitkeringen  kans op overheidstekort.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Hoog conjunctuur (groei van de economie groter dan de trend).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Betekend: veel/hoge vraag.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Gevolg: veel productie  weinig werkloosheid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Voor de overheid: hogere belastinginkomsten, lagere sociale uitkeringen  kans op overheidsoverschot.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908798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Oriëntatieopdracht (meest inspirerend antwoord wint de opruimmuziek keuze)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2900" y="2024931"/>
            <a:ext cx="4926932" cy="47488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6 minuten de tijd.</a:t>
            </a:r>
            <a:endParaRPr lang="nl-NL" sz="2500" dirty="0" smtClean="0"/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57413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maakt conjunctuur zichtbaar.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66234" y="2224089"/>
            <a:ext cx="8596668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Er is een interactie tussen gezinnen/bedrijven/overheid/buitenland.</a:t>
            </a:r>
          </a:p>
          <a:p>
            <a:r>
              <a:rPr lang="nl-NL" sz="2500" dirty="0" smtClean="0"/>
              <a:t>Stijgt het BBP (dus ook het inkomen) betekend dit:</a:t>
            </a:r>
          </a:p>
          <a:p>
            <a:r>
              <a:rPr lang="nl-NL" sz="2500" dirty="0" smtClean="0"/>
              <a:t>Gezinnen meer inkomen </a:t>
            </a:r>
            <a:r>
              <a:rPr lang="nl-NL" sz="2500" dirty="0" smtClean="0">
                <a:sym typeface="Wingdings" panose="05000000000000000000" pitchFamily="2" charset="2"/>
              </a:rPr>
              <a:t> meer besteden </a:t>
            </a:r>
            <a:endParaRPr lang="nl-NL" sz="2500" dirty="0" smtClean="0"/>
          </a:p>
          <a:p>
            <a:r>
              <a:rPr lang="nl-NL" sz="2500" dirty="0" smtClean="0"/>
              <a:t>Bedrijven meer inkomen door hogere consumptie</a:t>
            </a:r>
          </a:p>
          <a:p>
            <a:r>
              <a:rPr lang="nl-NL" sz="2500" dirty="0" smtClean="0"/>
              <a:t>Overheid meer belasting door hogere inkomens en betaalde btw</a:t>
            </a:r>
          </a:p>
          <a:p>
            <a:r>
              <a:rPr lang="nl-NL" sz="2500" dirty="0" smtClean="0"/>
              <a:t>Meer import uit het buitenland.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382374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maakt conjunctuur zichtbaar.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66234" y="2224089"/>
            <a:ext cx="8596668" cy="3880773"/>
          </a:xfrm>
        </p:spPr>
        <p:txBody>
          <a:bodyPr>
            <a:normAutofit fontScale="85000" lnSpcReduction="10000"/>
          </a:bodyPr>
          <a:lstStyle/>
          <a:p>
            <a:r>
              <a:rPr lang="nl-NL" sz="2500" dirty="0" smtClean="0"/>
              <a:t>Er is een interactie tussen gezinnen/bedrijven/overheid/buitenland.</a:t>
            </a:r>
          </a:p>
          <a:p>
            <a:r>
              <a:rPr lang="nl-NL" sz="2500" dirty="0" smtClean="0"/>
              <a:t>daalt het BBP (dus ook het inkomen) betekend dit:</a:t>
            </a:r>
          </a:p>
          <a:p>
            <a:r>
              <a:rPr lang="nl-NL" sz="2500" dirty="0" smtClean="0"/>
              <a:t>Gezinnen minder inkomen </a:t>
            </a:r>
            <a:r>
              <a:rPr lang="nl-NL" sz="2500" dirty="0" smtClean="0">
                <a:sym typeface="Wingdings" panose="05000000000000000000" pitchFamily="2" charset="2"/>
              </a:rPr>
              <a:t> minder besteden </a:t>
            </a:r>
            <a:endParaRPr lang="nl-NL" sz="2500" dirty="0" smtClean="0"/>
          </a:p>
          <a:p>
            <a:r>
              <a:rPr lang="nl-NL" sz="2500" dirty="0" smtClean="0"/>
              <a:t>Bedrijven minder inkomen door lagere consumptie</a:t>
            </a:r>
          </a:p>
          <a:p>
            <a:r>
              <a:rPr lang="nl-NL" sz="2500" dirty="0" smtClean="0"/>
              <a:t>Overheid minder belasting door lagere inkomens en betaalde btw</a:t>
            </a:r>
          </a:p>
          <a:p>
            <a:r>
              <a:rPr lang="nl-NL" sz="2500" dirty="0" smtClean="0"/>
              <a:t>Minder import uit het buitenland.</a:t>
            </a:r>
          </a:p>
          <a:p>
            <a:r>
              <a:rPr lang="nl-NL" sz="2500" dirty="0" smtClean="0"/>
              <a:t>Een laagconjunctuur wordt dus het liefst voorkomen/opgelost (vaak gezien als taak van de overheid, in ieder geval door onze boy Keynes).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982616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Maak opgave 3.18 en 3.19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2900" y="2024931"/>
            <a:ext cx="4926932" cy="47488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Lesstof van vandaag t/m </a:t>
            </a:r>
            <a:r>
              <a:rPr lang="nl-NL" sz="2500" dirty="0" smtClean="0"/>
              <a:t>3.19</a:t>
            </a:r>
          </a:p>
          <a:p>
            <a:r>
              <a:rPr lang="nl-NL" sz="2500" dirty="0" smtClean="0"/>
              <a:t>10-15 </a:t>
            </a:r>
            <a:r>
              <a:rPr lang="nl-NL" sz="2500" dirty="0" smtClean="0"/>
              <a:t>minuten </a:t>
            </a:r>
            <a:r>
              <a:rPr lang="nl-NL" sz="2500" dirty="0" smtClean="0"/>
              <a:t>de tijd.</a:t>
            </a:r>
          </a:p>
          <a:p>
            <a:r>
              <a:rPr lang="nl-NL" sz="2500" dirty="0" smtClean="0"/>
              <a:t>Kom je er niet uit? </a:t>
            </a:r>
            <a:r>
              <a:rPr lang="nl-NL" sz="2500" dirty="0" smtClean="0"/>
              <a:t>Lees bijbehorende theorie.</a:t>
            </a:r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56406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4613"/>
          <a:stretch/>
        </p:blipFill>
        <p:spPr>
          <a:xfrm>
            <a:off x="0" y="-1"/>
            <a:ext cx="9956800" cy="36830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9598"/>
          <a:stretch/>
        </p:blipFill>
        <p:spPr>
          <a:xfrm>
            <a:off x="0" y="-1"/>
            <a:ext cx="9956800" cy="71120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84954"/>
          <a:stretch/>
        </p:blipFill>
        <p:spPr>
          <a:xfrm>
            <a:off x="0" y="-1"/>
            <a:ext cx="9956800" cy="102870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t="-1" r="74745" b="66195"/>
          <a:stretch/>
        </p:blipFill>
        <p:spPr>
          <a:xfrm>
            <a:off x="0" y="-1"/>
            <a:ext cx="2514600" cy="231140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r="58163" b="65822"/>
          <a:stretch/>
        </p:blipFill>
        <p:spPr>
          <a:xfrm>
            <a:off x="0" y="-1"/>
            <a:ext cx="4165600" cy="2336801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l="-34566" t="-65384" r="34566" b="65384"/>
          <a:stretch/>
        </p:blipFill>
        <p:spPr>
          <a:xfrm>
            <a:off x="-3441700" y="-4470401"/>
            <a:ext cx="9956800" cy="6837127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r="20364" b="65609"/>
          <a:stretch/>
        </p:blipFill>
        <p:spPr>
          <a:xfrm>
            <a:off x="0" y="-1"/>
            <a:ext cx="7929154" cy="2351315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65992"/>
          <a:stretch/>
        </p:blipFill>
        <p:spPr>
          <a:xfrm>
            <a:off x="0" y="0"/>
            <a:ext cx="9956800" cy="2325190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r="74679" b="60260"/>
          <a:stretch/>
        </p:blipFill>
        <p:spPr>
          <a:xfrm>
            <a:off x="0" y="-1"/>
            <a:ext cx="2521131" cy="2717075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r="58017" b="60451"/>
          <a:stretch/>
        </p:blipFill>
        <p:spPr>
          <a:xfrm>
            <a:off x="0" y="0"/>
            <a:ext cx="4180114" cy="2704012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2"/>
          <a:srcRect r="34927" b="60833"/>
          <a:stretch/>
        </p:blipFill>
        <p:spPr>
          <a:xfrm>
            <a:off x="0" y="-1"/>
            <a:ext cx="6479177" cy="2677887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 rotWithShape="1">
          <a:blip r:embed="rId2"/>
          <a:srcRect r="20233" b="60642"/>
          <a:stretch/>
        </p:blipFill>
        <p:spPr>
          <a:xfrm>
            <a:off x="0" y="0"/>
            <a:ext cx="7942217" cy="2690950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 rotWithShape="1">
          <a:blip r:embed="rId2"/>
          <a:srcRect b="59878"/>
          <a:stretch/>
        </p:blipFill>
        <p:spPr>
          <a:xfrm>
            <a:off x="0" y="-1"/>
            <a:ext cx="9956800" cy="2743201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 rotWithShape="1">
          <a:blip r:embed="rId2"/>
          <a:srcRect b="47268"/>
          <a:stretch/>
        </p:blipFill>
        <p:spPr>
          <a:xfrm>
            <a:off x="0" y="0"/>
            <a:ext cx="9956800" cy="3605350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2"/>
          <a:srcRect l="-394" t="-35728" r="394" b="35728"/>
          <a:stretch/>
        </p:blipFill>
        <p:spPr>
          <a:xfrm>
            <a:off x="-39189" y="-2442755"/>
            <a:ext cx="9956800" cy="6837127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 rotWithShape="1">
          <a:blip r:embed="rId2"/>
          <a:srcRect b="23768"/>
          <a:stretch/>
        </p:blipFill>
        <p:spPr>
          <a:xfrm>
            <a:off x="0" y="-1"/>
            <a:ext cx="9956800" cy="5212081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 rotWithShape="1">
          <a:blip r:embed="rId2"/>
          <a:srcRect b="19756"/>
          <a:stretch/>
        </p:blipFill>
        <p:spPr>
          <a:xfrm>
            <a:off x="0" y="-1"/>
            <a:ext cx="9956800" cy="548640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 rotWithShape="1">
          <a:blip r:embed="rId2"/>
          <a:srcRect b="15934"/>
          <a:stretch/>
        </p:blipFill>
        <p:spPr>
          <a:xfrm>
            <a:off x="0" y="0"/>
            <a:ext cx="9956800" cy="5747658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 rotWithShape="1">
          <a:blip r:embed="rId2"/>
          <a:srcRect b="6381"/>
          <a:stretch/>
        </p:blipFill>
        <p:spPr>
          <a:xfrm>
            <a:off x="0" y="-1"/>
            <a:ext cx="9956800" cy="6400801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956800" cy="6837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923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structuur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39700" y="1333501"/>
            <a:ext cx="10071100" cy="4707862"/>
          </a:xfrm>
        </p:spPr>
        <p:txBody>
          <a:bodyPr>
            <a:noAutofit/>
          </a:bodyPr>
          <a:lstStyle/>
          <a:p>
            <a:r>
              <a:rPr lang="nl-NL" sz="2500" dirty="0" smtClean="0"/>
              <a:t>De structuurzijde van de economie, wordt er niet gekeken naar wat er geproduceerd wordt (wordt vaak bepaald door de vraag)</a:t>
            </a:r>
          </a:p>
          <a:p>
            <a:r>
              <a:rPr lang="nl-NL" sz="2500" dirty="0" smtClean="0"/>
              <a:t>Maar wat er geproduceerd kan worden (wordt bepaald door het aanbod)</a:t>
            </a:r>
          </a:p>
          <a:p>
            <a:r>
              <a:rPr lang="nl-NL" sz="2500" dirty="0" smtClean="0"/>
              <a:t>Noemen we: </a:t>
            </a:r>
            <a:r>
              <a:rPr lang="nl-NL" sz="2500" b="1" dirty="0" smtClean="0"/>
              <a:t>de productiecapaciteit.</a:t>
            </a:r>
          </a:p>
          <a:p>
            <a:r>
              <a:rPr lang="nl-NL" sz="2500" dirty="0" smtClean="0"/>
              <a:t>Vaak willen we wel de verhouding weten tussen de productie en productie capaciteit.</a:t>
            </a:r>
          </a:p>
          <a:p>
            <a:r>
              <a:rPr lang="nl-NL" sz="2500" dirty="0" smtClean="0"/>
              <a:t>Dit is de </a:t>
            </a:r>
            <a:r>
              <a:rPr lang="nl-NL" sz="2500" b="1" dirty="0" smtClean="0"/>
              <a:t>bezettingsgraad: productie / productiecapaciteit * 100</a:t>
            </a:r>
            <a:endParaRPr lang="nl-NL" sz="2500" b="1" dirty="0"/>
          </a:p>
        </p:txBody>
      </p:sp>
    </p:spTree>
    <p:extLst>
      <p:ext uri="{BB962C8B-B14F-4D97-AF65-F5344CB8AC3E}">
        <p14:creationId xmlns:p14="http://schemas.microsoft.com/office/powerpoint/2010/main" val="3310847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Maak opgave 3.1 t/m 3.3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2900" y="2024931"/>
            <a:ext cx="4926932" cy="47488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Lesstof van vandaag t/m </a:t>
            </a:r>
            <a:r>
              <a:rPr lang="nl-NL" sz="2500" dirty="0" smtClean="0"/>
              <a:t>3.7</a:t>
            </a:r>
            <a:endParaRPr lang="nl-NL" sz="2500" dirty="0" smtClean="0"/>
          </a:p>
          <a:p>
            <a:r>
              <a:rPr lang="nl-NL" sz="2500" dirty="0" smtClean="0"/>
              <a:t>8-10 </a:t>
            </a:r>
            <a:r>
              <a:rPr lang="nl-NL" sz="2500" dirty="0" smtClean="0"/>
              <a:t>minuten </a:t>
            </a:r>
            <a:r>
              <a:rPr lang="nl-NL" sz="2500" dirty="0" smtClean="0"/>
              <a:t>de tijd.</a:t>
            </a:r>
          </a:p>
          <a:p>
            <a:r>
              <a:rPr lang="nl-NL" sz="2500" dirty="0" smtClean="0"/>
              <a:t>Kom je er niet uit? </a:t>
            </a:r>
            <a:r>
              <a:rPr lang="nl-NL" sz="2500" dirty="0" smtClean="0"/>
              <a:t>Lees bijbehorende theorie.</a:t>
            </a:r>
            <a:endParaRPr lang="nl-NL" sz="2500" dirty="0"/>
          </a:p>
          <a:p>
            <a:r>
              <a:rPr lang="nl-NL" sz="2500" dirty="0" smtClean="0"/>
              <a:t>3.2b: let op, het is elke keer groei t.o.v. kwartaal jaar ervoor.</a:t>
            </a:r>
          </a:p>
          <a:p>
            <a:endParaRPr lang="nl-NL" sz="2500" dirty="0" smtClean="0"/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15350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3744"/>
          <a:stretch/>
        </p:blipFill>
        <p:spPr>
          <a:xfrm>
            <a:off x="0" y="0"/>
            <a:ext cx="12192000" cy="8255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1735"/>
          <a:stretch/>
        </p:blipFill>
        <p:spPr>
          <a:xfrm>
            <a:off x="0" y="0"/>
            <a:ext cx="12192000" cy="19431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1727"/>
          <a:stretch/>
        </p:blipFill>
        <p:spPr>
          <a:xfrm>
            <a:off x="0" y="0"/>
            <a:ext cx="12192000" cy="29591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4470"/>
          <a:stretch/>
        </p:blipFill>
        <p:spPr>
          <a:xfrm>
            <a:off x="0" y="0"/>
            <a:ext cx="12192000" cy="38354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13466"/>
          <a:stretch/>
        </p:blipFill>
        <p:spPr>
          <a:xfrm>
            <a:off x="0" y="0"/>
            <a:ext cx="12192000" cy="439420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078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137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er geproduceerd kan worden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De ontwikkeling van wat er geproduceerd kan worden is van diverse factoren afhankelijk.</a:t>
            </a:r>
          </a:p>
          <a:p>
            <a:r>
              <a:rPr lang="nl-NL" sz="2500" dirty="0" smtClean="0"/>
              <a:t>Wij kijken naar: arbeid, kapitaal, natuur, ondernemerschap (de productiefactoren)</a:t>
            </a:r>
          </a:p>
          <a:p>
            <a:r>
              <a:rPr lang="nl-NL" sz="2500" dirty="0" smtClean="0"/>
              <a:t>Deze les kijken we alleen naar arbeid.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73549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Arbeid als productiefactor.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We kijken op 2 manieren naar arbeid</a:t>
            </a:r>
          </a:p>
          <a:p>
            <a:r>
              <a:rPr lang="nl-NL" sz="2500" dirty="0" smtClean="0"/>
              <a:t>De kwaliteit van arbeid (hoe goed is iedereen in wat die doet)</a:t>
            </a:r>
          </a:p>
          <a:p>
            <a:r>
              <a:rPr lang="nl-NL" sz="2500" dirty="0" smtClean="0"/>
              <a:t>De kwantiteit van arbeid (met hoeveel zijn we)</a:t>
            </a:r>
          </a:p>
          <a:p>
            <a:r>
              <a:rPr lang="nl-NL" sz="2500" dirty="0" smtClean="0"/>
              <a:t>Beide hebben invloed op de productiecapaciteit.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40829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2990</TotalTime>
  <Words>1797</Words>
  <Application>Microsoft Office PowerPoint</Application>
  <PresentationFormat>Breedbeeld</PresentationFormat>
  <Paragraphs>350</Paragraphs>
  <Slides>43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43</vt:i4>
      </vt:variant>
    </vt:vector>
  </HeadingPairs>
  <TitlesOfParts>
    <vt:vector size="48" baseType="lpstr">
      <vt:lpstr>Arial</vt:lpstr>
      <vt:lpstr>Trebuchet MS</vt:lpstr>
      <vt:lpstr>Wingdings</vt:lpstr>
      <vt:lpstr>Wingdings 3</vt:lpstr>
      <vt:lpstr>Facet</vt:lpstr>
      <vt:lpstr>Welkom VWO 5.</vt:lpstr>
      <vt:lpstr>Aankomende les </vt:lpstr>
      <vt:lpstr>PowerPoint-presentatie</vt:lpstr>
      <vt:lpstr>Oriëntatieopdracht (meest inspirerend antwoord wint de opruimmuziek keuze)</vt:lpstr>
      <vt:lpstr>structuur</vt:lpstr>
      <vt:lpstr>Maak opgave 3.1 t/m 3.3</vt:lpstr>
      <vt:lpstr>PowerPoint-presentatie</vt:lpstr>
      <vt:lpstr>Wat er geproduceerd kan worden</vt:lpstr>
      <vt:lpstr>Arbeid als productiefactor.</vt:lpstr>
      <vt:lpstr>Kwaliteit van arbeid</vt:lpstr>
      <vt:lpstr>Hoe goed kunnen wij concurreren?</vt:lpstr>
      <vt:lpstr>Maak opgave 3.4</vt:lpstr>
      <vt:lpstr>PowerPoint-presentatie</vt:lpstr>
      <vt:lpstr>Ga zo nog verder oefenen hiermee, eerst even kijken naar kwantiteit van arbeid.</vt:lpstr>
      <vt:lpstr>Maak opgave 3.5 t/m 3.7</vt:lpstr>
      <vt:lpstr>PowerPoint-presentatie</vt:lpstr>
      <vt:lpstr>Les 2: structuur</vt:lpstr>
      <vt:lpstr>Kwaliteit van arbeid</vt:lpstr>
      <vt:lpstr>Hoe goed kunnen wij concurreren?</vt:lpstr>
      <vt:lpstr>kwantiteit van arbeid.</vt:lpstr>
      <vt:lpstr>Maak opgave 3.8 t/m 3.10</vt:lpstr>
      <vt:lpstr>PowerPoint-presentatie</vt:lpstr>
      <vt:lpstr>PowerPoint-presentatie</vt:lpstr>
      <vt:lpstr>De productiefactor kapitaal.</vt:lpstr>
      <vt:lpstr>Kapitaal:</vt:lpstr>
      <vt:lpstr>Maak opgave 3.11 t/m 3.13</vt:lpstr>
      <vt:lpstr>PowerPoint-presentatie</vt:lpstr>
      <vt:lpstr>PowerPoint-presentatie</vt:lpstr>
      <vt:lpstr>Naast kapitaal en arbeid, ook natuur en ondernemerschap.</vt:lpstr>
      <vt:lpstr>De knelpunt factor</vt:lpstr>
      <vt:lpstr>Maak opgave 3.14 en 3.15</vt:lpstr>
      <vt:lpstr>PowerPoint-presentatie</vt:lpstr>
      <vt:lpstr>Les 3: De knelpunt factor</vt:lpstr>
      <vt:lpstr>Samengevat:</vt:lpstr>
      <vt:lpstr>Oriëntatieopdracht (meest inspirerend antwoord wint de opruimmuziek keuze)</vt:lpstr>
      <vt:lpstr>Conjunctuur:</vt:lpstr>
      <vt:lpstr>Maak opgave 3.16 en 3.17</vt:lpstr>
      <vt:lpstr>PowerPoint-presentatie</vt:lpstr>
      <vt:lpstr>Conjunctuur:</vt:lpstr>
      <vt:lpstr>Wat maakt conjunctuur zichtbaar.</vt:lpstr>
      <vt:lpstr>Wat maakt conjunctuur zichtbaar.</vt:lpstr>
      <vt:lpstr>Maak opgave 3.18 en 3.19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Bas Jacobs</cp:lastModifiedBy>
  <cp:revision>318</cp:revision>
  <dcterms:created xsi:type="dcterms:W3CDTF">2017-08-27T09:00:36Z</dcterms:created>
  <dcterms:modified xsi:type="dcterms:W3CDTF">2018-05-17T08:13:19Z</dcterms:modified>
</cp:coreProperties>
</file>